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High Tower Text" panose="02040502050506030303" pitchFamily="18" charset="0"/>
      <p:regular r:id="rId19"/>
      <p:italic r:id="rId20"/>
    </p:embeddedFont>
    <p:embeddedFont>
      <p:font typeface="Lora" pitchFamily="2" charset="0"/>
      <p:regular r:id="rId21"/>
      <p:bold r:id="rId22"/>
      <p:italic r:id="rId23"/>
      <p:boldItalic r:id="rId24"/>
    </p:embeddedFont>
    <p:embeddedFont>
      <p:font typeface="Source Sans 3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24" y="8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4585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C62E98-F494-1499-CF03-40FF665525A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F0B2B14E-7A66-73D1-9E8C-F86C77DC7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05434"/>
            <a:ext cx="3740334" cy="1332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9557E-38FE-DE66-3C5C-B10989DBC2B8}"/>
              </a:ext>
            </a:extLst>
          </p:cNvPr>
          <p:cNvSpPr txBox="1"/>
          <p:nvPr/>
        </p:nvSpPr>
        <p:spPr>
          <a:xfrm>
            <a:off x="7710054" y="899168"/>
            <a:ext cx="7315200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РОССИЙСКИЙ УНИВЕРСИТЕТ ДРУЖБЫ НАРОДОВ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Факультет физико-математических и естественных наук </a:t>
            </a:r>
            <a:b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Кафедра прикладной информатики и теории вероятностей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244E1-DED8-30E9-C2A4-B160661CD0D0}"/>
              </a:ext>
            </a:extLst>
          </p:cNvPr>
          <p:cNvSpPr txBox="1"/>
          <p:nvPr/>
        </p:nvSpPr>
        <p:spPr>
          <a:xfrm>
            <a:off x="723900" y="6156969"/>
            <a:ext cx="7315200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Студент: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Эйвази Мани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Группа: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НПИбд-03-24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Студенческий билет №: 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1032245107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52BFEB84-DC3E-4309-ECEF-87A011C85AC0}"/>
              </a:ext>
            </a:extLst>
          </p:cNvPr>
          <p:cNvSpPr/>
          <p:nvPr/>
        </p:nvSpPr>
        <p:spPr>
          <a:xfrm>
            <a:off x="3848728" y="4161319"/>
            <a:ext cx="6932943" cy="70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Загружаемый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модуль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ядра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macOS (</a:t>
            </a: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Kext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)</a:t>
            </a:r>
            <a:endParaRPr lang="en-US" sz="2400" dirty="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2697B9E4-3FE2-9B56-A57D-84C445D1BB75}"/>
              </a:ext>
            </a:extLst>
          </p:cNvPr>
          <p:cNvSpPr/>
          <p:nvPr/>
        </p:nvSpPr>
        <p:spPr>
          <a:xfrm>
            <a:off x="3843532" y="3406913"/>
            <a:ext cx="6932943" cy="70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ru-RU" sz="4000" b="1" dirty="0">
                <a:solidFill>
                  <a:srgbClr val="38512F"/>
                </a:solidFill>
                <a:latin typeface="High Tower Text" panose="02040502050506030303" pitchFamily="18" charset="0"/>
              </a:rPr>
              <a:t>Презентация №10</a:t>
            </a:r>
            <a:endParaRPr lang="en-US" sz="4000" b="1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97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36082"/>
            <a:ext cx="904898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Kext vs. Dext: Ключевые Отличия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218849"/>
            <a:ext cx="12954952" cy="4974550"/>
          </a:xfrm>
          <a:prstGeom prst="roundRect">
            <a:avLst>
              <a:gd name="adj" fmla="val 72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2226469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659" y="2377678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Среда выполнения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970383" y="2377678"/>
            <a:ext cx="40426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Ядро операционной системы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499283" y="2377678"/>
            <a:ext cx="404645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Пользовательское пространство (вне ядра)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845344" y="3294936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84659" y="3446145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Язык разработки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4970383" y="3446145"/>
            <a:ext cx="40426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C++ (I/O Kit)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499283" y="3446145"/>
            <a:ext cx="404645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Swift, Objective-C (с KEXT-подобным API)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45344" y="4363403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84659" y="4514612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Безопасность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4970383" y="4514612"/>
            <a:ext cx="40426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Высокие риски (kernel panic, уязвимости)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9499283" y="4514612"/>
            <a:ext cx="404645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Изоляция от ядра, повышенная стабильность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45344" y="5431869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84659" y="5583079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Отладка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4970383" y="5583079"/>
            <a:ext cx="40426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Ограниченные возможности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9499283" y="5583079"/>
            <a:ext cx="40464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Стандартные инструменты Xcode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845344" y="6117312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84659" y="6268522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Влияние на систему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4970383" y="6268522"/>
            <a:ext cx="40426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Может вызвать нестабильность всей ОС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9499283" y="6268522"/>
            <a:ext cx="404645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Ошибки затрагивают только сам процесс dext</a:t>
            </a:r>
            <a:endParaRPr lang="en-US" sz="18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CE809F-C6C5-67B5-10CA-BC52E5520893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63610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Заключение: Будущее Расширений Ядра macOS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150394"/>
            <a:ext cx="4158734" cy="3815596"/>
          </a:xfrm>
          <a:prstGeom prst="roundRect">
            <a:avLst>
              <a:gd name="adj" fmla="val 941"/>
            </a:avLst>
          </a:prstGeom>
          <a:solidFill>
            <a:srgbClr val="F3E7D4"/>
          </a:solidFill>
          <a:ln/>
        </p:spPr>
      </p:sp>
      <p:sp>
        <p:nvSpPr>
          <p:cNvPr id="4" name="Shape 2"/>
          <p:cNvSpPr/>
          <p:nvPr/>
        </p:nvSpPr>
        <p:spPr>
          <a:xfrm>
            <a:off x="1077039" y="3389709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4445" y="3587115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7039" y="4347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Kext: Deprecated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7039" y="4842629"/>
            <a:ext cx="36801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Apple активно сокращает поддержку kext. В будущих версиях macOS их использование будет полностью прекращено.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3150394"/>
            <a:ext cx="4158734" cy="3815596"/>
          </a:xfrm>
          <a:prstGeom prst="roundRect">
            <a:avLst>
              <a:gd name="adj" fmla="val 941"/>
            </a:avLst>
          </a:prstGeom>
          <a:solidFill>
            <a:srgbClr val="F3E7D4"/>
          </a:solidFill>
          <a:ln/>
        </p:spPr>
      </p:sp>
      <p:sp>
        <p:nvSpPr>
          <p:cNvPr id="9" name="Shape 6"/>
          <p:cNvSpPr/>
          <p:nvPr/>
        </p:nvSpPr>
        <p:spPr>
          <a:xfrm>
            <a:off x="5475089" y="3389709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2495" y="3587115"/>
            <a:ext cx="323136" cy="3231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75089" y="4347091"/>
            <a:ext cx="36801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Миграция на System Extensions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75089" y="5194578"/>
            <a:ext cx="36801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Разработчикам рекомендуется переносить функционал своих kext на System Extensions и DriverKit для совместимости.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9633823" y="3150394"/>
            <a:ext cx="4158853" cy="3815596"/>
          </a:xfrm>
          <a:prstGeom prst="roundRect">
            <a:avLst>
              <a:gd name="adj" fmla="val 941"/>
            </a:avLst>
          </a:prstGeom>
          <a:solidFill>
            <a:srgbClr val="F3E7D4"/>
          </a:solidFill>
          <a:ln/>
        </p:spPr>
      </p:sp>
      <p:sp>
        <p:nvSpPr>
          <p:cNvPr id="14" name="Shape 10"/>
          <p:cNvSpPr/>
          <p:nvPr/>
        </p:nvSpPr>
        <p:spPr>
          <a:xfrm>
            <a:off x="9873139" y="3389709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0544" y="3587115"/>
            <a:ext cx="323136" cy="3231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3139" y="4347091"/>
            <a:ext cx="283416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Безопасное Будущее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3139" y="4842629"/>
            <a:ext cx="368022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Новые технологии обеспечивают значительно более высокий уровень безопасности и стабильности системы macOS.</a:t>
            </a:r>
            <a:endParaRPr lang="en-US" sz="18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A35524-1CE0-CD50-561D-958E185975AF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FA24D6-D098-9EBE-7BC2-74D0483EFF9A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1E140-6CB8-D5E6-4B90-91EFCF672295}"/>
              </a:ext>
            </a:extLst>
          </p:cNvPr>
          <p:cNvSpPr txBox="1"/>
          <p:nvPr/>
        </p:nvSpPr>
        <p:spPr>
          <a:xfrm>
            <a:off x="2337955" y="3301800"/>
            <a:ext cx="10297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>
                <a:solidFill>
                  <a:schemeClr val="accent6">
                    <a:lumMod val="75000"/>
                  </a:schemeClr>
                </a:solidFill>
                <a:latin typeface="110_Besmellah_1(MRT)" pitchFamily="2" charset="0"/>
              </a:rPr>
              <a:t>Спасибо за внимание</a:t>
            </a:r>
            <a:endParaRPr lang="en-US" sz="7200" dirty="0">
              <a:solidFill>
                <a:schemeClr val="accent6">
                  <a:lumMod val="75000"/>
                </a:schemeClr>
              </a:solidFill>
              <a:latin typeface="110_Besmellah_1(MRT)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5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Загружаемый модуль ядра macOS (Kext)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Обзор архитектуры, назначения и эволюции Kernel Extensions в macOS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52713"/>
            <a:ext cx="91064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Kext: Определение и Назначение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31087"/>
            <a:ext cx="41546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Kernel Extension (kext) — это динамически загружаемый модуль кода, который расширяет функциональность ядра macOS.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778568"/>
            <a:ext cx="4154686" cy="3614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Позволяет добавлять новые функции в ядро системы без его полной перекомпиляции.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Используется для создания драйверов устройств (например, сетевых карт, USB-устройств).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Предоставляет интерфейсы для взаимодействия оборудования с операционной системой.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912" y="2112050"/>
            <a:ext cx="8216265" cy="50683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4FEBAD-DB4D-5A62-CFBA-9EBAF837F07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75385" y="522922"/>
            <a:ext cx="6726079" cy="55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Архитектура XNU и Место Kext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85" y="1377672"/>
            <a:ext cx="12279630" cy="56197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170282" y="2128613"/>
            <a:ext cx="2556432" cy="319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I/O Kit &amp; Kext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0170282" y="2544561"/>
            <a:ext cx="2994074" cy="48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Объектные драйверы и взаимодействие kext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661921" y="3975763"/>
            <a:ext cx="2556432" cy="319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Слой BSD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465737" y="4391711"/>
            <a:ext cx="2752617" cy="485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Процессы, файловая система и сеть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170282" y="4929521"/>
            <a:ext cx="2556432" cy="319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Ядро Mach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170282" y="5345469"/>
            <a:ext cx="2994074" cy="48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Микроядро, управление задачами и IPC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175385" y="7165419"/>
            <a:ext cx="12279630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Ядро XNU, основа macOS, состоит из микроядра Mach и слоя BSD. I/O Kit предоставляет объектно-ориентированную среду для разработки драйверов, где kext занимает центральное место.</a:t>
            </a:r>
            <a:endParaRPr lang="en-US" sz="14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6E91D2-1108-D3D1-F10C-6174013F0991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2055" y="526494"/>
            <a:ext cx="8822412" cy="553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Структура Kext: Формат и Расположение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055" y="1468874"/>
            <a:ext cx="7786211" cy="60676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55229" y="3199448"/>
            <a:ext cx="3980617" cy="837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Kext представляет собой бандл — специальную директорию с расширением </a:t>
            </a:r>
            <a:r>
              <a:rPr lang="en-US" sz="14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.kext</a:t>
            </a: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содержащую исполняемые файлы, ресурсы и файл </a:t>
            </a:r>
            <a:r>
              <a:rPr lang="en-US" sz="14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Info.plist</a:t>
            </a: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9455229" y="4170045"/>
            <a:ext cx="3980617" cy="1717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/System/Library/Extensions:</a:t>
            </a: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Системные kext.</a:t>
            </a:r>
            <a:endParaRPr lang="en-US" sz="14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/Library/Extensions:</a:t>
            </a: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Kext сторонних разработчиков.</a:t>
            </a:r>
            <a:endParaRPr lang="en-US" sz="14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Kext кэшируются для ускорения загрузки и повышения производительности.</a:t>
            </a:r>
            <a:endParaRPr lang="en-US" sz="1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BBE519-47C6-5BCA-F353-2ADB559E28C6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68824"/>
            <a:ext cx="972990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Жизненный Цикл Kext: Управление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5159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627948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28085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Загрузка (kextload)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304103"/>
            <a:ext cx="6357818" cy="405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Команда 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kextload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используется для загрузки kext в ядро.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434858" y="225159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2627948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9" name="Text 7"/>
          <p:cNvSpPr/>
          <p:nvPr/>
        </p:nvSpPr>
        <p:spPr>
          <a:xfrm>
            <a:off x="7434858" y="28085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Проверка (kextutil)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34858" y="3304103"/>
            <a:ext cx="6357818" cy="788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kextutil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проверяет kext на соответствие требованиям и может выполнять отладку.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451175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4888111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3" name="Text 11"/>
          <p:cNvSpPr/>
          <p:nvPr/>
        </p:nvSpPr>
        <p:spPr>
          <a:xfrm>
            <a:off x="837724" y="506872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Статус (kextstat)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37724" y="5564267"/>
            <a:ext cx="6357818" cy="405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kextstat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отображает список загруженных kext и их статус.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6239351"/>
            <a:ext cx="6357818" cy="741878"/>
          </a:xfrm>
          <a:prstGeom prst="roundRect">
            <a:avLst>
              <a:gd name="adj" fmla="val 4840"/>
            </a:avLst>
          </a:prstGeom>
          <a:solidFill>
            <a:srgbClr val="F1E8DA"/>
          </a:solidFill>
          <a:ln/>
        </p:spPr>
      </p:sp>
      <p:sp>
        <p:nvSpPr>
          <p:cNvPr id="16" name="Shape 14"/>
          <p:cNvSpPr/>
          <p:nvPr/>
        </p:nvSpPr>
        <p:spPr>
          <a:xfrm>
            <a:off x="825818" y="6239351"/>
            <a:ext cx="6381631" cy="741878"/>
          </a:xfrm>
          <a:prstGeom prst="roundRect">
            <a:avLst>
              <a:gd name="adj" fmla="val 4840"/>
            </a:avLst>
          </a:prstGeom>
          <a:solidFill>
            <a:srgbClr val="F1E8DA"/>
          </a:solidFill>
          <a:ln/>
        </p:spPr>
      </p:sp>
      <p:sp>
        <p:nvSpPr>
          <p:cNvPr id="17" name="Text 15"/>
          <p:cNvSpPr/>
          <p:nvPr/>
        </p:nvSpPr>
        <p:spPr>
          <a:xfrm>
            <a:off x="1065133" y="6418778"/>
            <a:ext cx="59030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kextstat | grep -v com.apple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434858" y="451175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7434858" y="4888111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20" name="Text 18"/>
          <p:cNvSpPr/>
          <p:nvPr/>
        </p:nvSpPr>
        <p:spPr>
          <a:xfrm>
            <a:off x="7434858" y="5068729"/>
            <a:ext cx="29450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Выгрузка (kextunload)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434858" y="5564267"/>
            <a:ext cx="6357818" cy="405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Команда 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kextunload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позволяет удалить kext из ядра.</a:t>
            </a:r>
            <a:endParaRPr lang="en-US" sz="18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36A0E5-E81E-584F-EE1D-A6CC101CE2D2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3197" y="553283"/>
            <a:ext cx="10593467" cy="58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Проблемы Kext: Безопасность и Стабильность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669012" y="1393388"/>
            <a:ext cx="4522232" cy="6282809"/>
          </a:xfrm>
          <a:prstGeom prst="roundRect">
            <a:avLst>
              <a:gd name="adj" fmla="val 664"/>
            </a:avLst>
          </a:prstGeom>
          <a:solidFill>
            <a:srgbClr val="38512F"/>
          </a:solidFill>
          <a:ln/>
        </p:spPr>
      </p:sp>
      <p:sp>
        <p:nvSpPr>
          <p:cNvPr id="4" name="Text 2"/>
          <p:cNvSpPr/>
          <p:nvPr/>
        </p:nvSpPr>
        <p:spPr>
          <a:xfrm>
            <a:off x="869156" y="3740587"/>
            <a:ext cx="2622828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Сложность Разработки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69156" y="4202430"/>
            <a:ext cx="4121944" cy="1235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Разработка kext требует глубоких знаний ядра.</a:t>
            </a: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Ошибки могут привести к серьезным сбоям системы.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543074" y="1560790"/>
            <a:ext cx="2805827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Риски для Безопасности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543074" y="2022634"/>
            <a:ext cx="8281511" cy="646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Kernel Panic:</a:t>
            </a: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Уязвимости в kext могут быть использованы для повышения привилегий.</a:t>
            </a:r>
            <a:endParaRPr lang="en-US" sz="15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074" y="2857976"/>
            <a:ext cx="8281511" cy="46298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A28317-197B-36B1-7795-A794188C65B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48232"/>
            <a:ext cx="75701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Ограничения Загрузки Kext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230999"/>
            <a:ext cx="4158734" cy="2950250"/>
          </a:xfrm>
          <a:prstGeom prst="roundRect">
            <a:avLst>
              <a:gd name="adj" fmla="val 4959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3230999"/>
            <a:ext cx="121920" cy="2950250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3500795"/>
            <a:ext cx="35277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Integrity Protection (SIP)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4348282"/>
            <a:ext cx="35277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SIP блокирует модификацию системных файлов и защищает критические области, включая директории с kext.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3230999"/>
            <a:ext cx="4158734" cy="2950250"/>
          </a:xfrm>
          <a:prstGeom prst="roundRect">
            <a:avLst>
              <a:gd name="adj" fmla="val 4959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05293" y="3230999"/>
            <a:ext cx="121920" cy="2950250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9" name="Text 7"/>
          <p:cNvSpPr/>
          <p:nvPr/>
        </p:nvSpPr>
        <p:spPr>
          <a:xfrm>
            <a:off x="5597009" y="35007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Подпись Кодов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7009" y="3996333"/>
            <a:ext cx="352770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Все kext должны быть подписаны сертифицированным разработчиком Apple для загрузки в macOS High Sierra и новее.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3230999"/>
            <a:ext cx="4158853" cy="2950250"/>
          </a:xfrm>
          <a:prstGeom prst="roundRect">
            <a:avLst>
              <a:gd name="adj" fmla="val 4959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3343" y="3230999"/>
            <a:ext cx="121920" cy="2950250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13" name="Text 11"/>
          <p:cNvSpPr/>
          <p:nvPr/>
        </p:nvSpPr>
        <p:spPr>
          <a:xfrm>
            <a:off x="9995059" y="35007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MDM и Управление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95059" y="3996333"/>
            <a:ext cx="352782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Mobile Device Management (MDM) позволяет удаленно утверждать и управлять загрузкой kext в корпоративных средах.</a:t>
            </a:r>
            <a:endParaRPr lang="en-US" sz="18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0C1478-0D92-8D07-0C4A-8A40BA92ADB5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Новая Архитектура: System Extensions и DriverKit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Начиная с macOS Catalina, Apple активно продвигает замену kext на более безопасные и современные технологии: System Extensions и DriverKit (dext). Это стратегический шаг к повышению стабильности и безопасности системы.</a:t>
            </a:r>
            <a:endParaRPr lang="en-US" sz="18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411DFF-1D8F-5142-A2B0-560939B1813C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590</Words>
  <Application>Microsoft Office PowerPoint</Application>
  <PresentationFormat>Custom</PresentationFormat>
  <Paragraphs>91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Calibri Light</vt:lpstr>
      <vt:lpstr>Consolas</vt:lpstr>
      <vt:lpstr>Calibri</vt:lpstr>
      <vt:lpstr>110_Besmellah_1(MRT)</vt:lpstr>
      <vt:lpstr>Lora Light</vt:lpstr>
      <vt:lpstr>Lora</vt:lpstr>
      <vt:lpstr>Arial</vt:lpstr>
      <vt:lpstr>High Tower Text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Mani Eyvazi</cp:lastModifiedBy>
  <cp:revision>2</cp:revision>
  <dcterms:created xsi:type="dcterms:W3CDTF">2026-02-13T09:17:32Z</dcterms:created>
  <dcterms:modified xsi:type="dcterms:W3CDTF">2026-02-13T11:48:21Z</dcterms:modified>
</cp:coreProperties>
</file>